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9" r:id="rId1"/>
  </p:sldMasterIdLst>
  <p:notesMasterIdLst>
    <p:notesMasterId r:id="rId14"/>
  </p:notesMasterIdLst>
  <p:sldIdLst>
    <p:sldId id="465" r:id="rId2"/>
    <p:sldId id="322" r:id="rId3"/>
    <p:sldId id="432" r:id="rId4"/>
    <p:sldId id="489" r:id="rId5"/>
    <p:sldId id="490" r:id="rId6"/>
    <p:sldId id="477" r:id="rId7"/>
    <p:sldId id="478" r:id="rId8"/>
    <p:sldId id="491" r:id="rId9"/>
    <p:sldId id="485" r:id="rId10"/>
    <p:sldId id="473" r:id="rId11"/>
    <p:sldId id="488" r:id="rId12"/>
    <p:sldId id="411" r:id="rId13"/>
  </p:sldIdLst>
  <p:sldSz cx="9144000" cy="6858000" type="screen4x3"/>
  <p:notesSz cx="6815138" cy="9944100"/>
  <p:defaultTextStyle>
    <a:defPPr>
      <a:defRPr lang="th-TH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FF3300"/>
    <a:srgbClr val="CCFFFF"/>
    <a:srgbClr val="00FF00"/>
    <a:srgbClr val="66FFFF"/>
    <a:srgbClr val="000000"/>
    <a:srgbClr val="00FFFF"/>
    <a:srgbClr val="FFCC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080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37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4400"/>
            <a:ext cx="5453062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noProof="0" smtClean="0"/>
              <a:t>Click to edit Master text styles</a:t>
            </a:r>
          </a:p>
          <a:p>
            <a:pPr lvl="1"/>
            <a:r>
              <a:rPr lang="th-TH" noProof="0" smtClean="0"/>
              <a:t>Second level</a:t>
            </a:r>
          </a:p>
          <a:p>
            <a:pPr lvl="2"/>
            <a:r>
              <a:rPr lang="th-TH" noProof="0" smtClean="0"/>
              <a:t>Third level</a:t>
            </a:r>
          </a:p>
          <a:p>
            <a:pPr lvl="3"/>
            <a:r>
              <a:rPr lang="th-TH" noProof="0" smtClean="0"/>
              <a:t>Fourth level</a:t>
            </a:r>
          </a:p>
          <a:p>
            <a:pPr lvl="4"/>
            <a:r>
              <a:rPr lang="th-TH" noProof="0" smtClean="0"/>
              <a:t>Fifth level</a:t>
            </a:r>
          </a:p>
        </p:txBody>
      </p:sp>
      <p:sp>
        <p:nvSpPr>
          <p:cNvPr id="2037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2037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0800" y="9445625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22A5B6FC-6D6C-4FD7-A222-DFA36D0FE9C0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34627822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981623-9EAF-431B-A572-25ECFDC44751}" type="slidenum">
              <a:rPr lang="en-US" smtClean="0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0B83CCF-A723-42F0-B0A2-15F01DDAF15D}" type="slidenum">
              <a:rPr lang="en-US" smtClean="0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26FD7FB-861B-47E3-BA47-5A7A93693CBC}" type="slidenum">
              <a:rPr lang="en-US" smtClean="0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397E7B1-373B-450C-B0D3-9B87106F4A95}" type="slidenum">
              <a:rPr lang="en-US" smtClean="0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E133A34-9177-41BB-99E3-F11BD7825E92}" type="slidenum">
              <a:rPr lang="en-US" smtClean="0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2652BC1-AF3C-40BD-A155-F352A2BFEE86}" type="slidenum">
              <a:rPr lang="en-US" smtClean="0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1E1CBA3-0E71-4AEF-B3A7-099CEC09C6B3}" type="slidenum">
              <a:rPr lang="en-US" smtClean="0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BC50786-C013-478B-A254-B934CE2793A6}" type="slidenum">
              <a:rPr lang="en-US" smtClean="0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8F5AF7C-13A6-4A27-A15D-BEC2B9E65A97}" type="slidenum">
              <a:rPr lang="en-US" smtClean="0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2864085-D540-4E21-A980-DC7554389337}" type="slidenum">
              <a:rPr lang="en-US" smtClean="0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DE2641D-A448-4B70-9F42-592D4378040A}" type="slidenum">
              <a:rPr lang="en-US" smtClean="0"/>
              <a:pPr>
                <a:defRPr/>
              </a:pPr>
              <a:t>‹#›</a:t>
            </a:fld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3DE8D3E1-0EA8-459C-B6CE-8AD3368CD5C0}" type="slidenum">
              <a:rPr lang="en-US" smtClean="0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earth Log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</a:blip>
          <a:srcRect t="18750" b="33333"/>
          <a:stretch>
            <a:fillRect/>
          </a:stretch>
        </p:blipFill>
        <p:spPr bwMode="auto">
          <a:xfrm>
            <a:off x="2209800" y="685800"/>
            <a:ext cx="4572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3352800" y="2419290"/>
            <a:ext cx="53662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</a:rPr>
              <a:t>EARTH </a:t>
            </a:r>
            <a:r>
              <a:rPr lang="en-US" sz="2000" b="1" dirty="0" smtClean="0">
                <a:solidFill>
                  <a:srgbClr val="0000CC"/>
                </a:solidFill>
              </a:rPr>
              <a:t> RENEWABLE  ENERGY  CO</a:t>
            </a:r>
            <a:r>
              <a:rPr lang="en-US" sz="2000" b="1" dirty="0">
                <a:solidFill>
                  <a:srgbClr val="0000CC"/>
                </a:solidFill>
              </a:rPr>
              <a:t>., LTD.</a:t>
            </a:r>
            <a:endParaRPr lang="th-TH" sz="2000" b="1" dirty="0">
              <a:solidFill>
                <a:srgbClr val="0000CC"/>
              </a:solidFill>
            </a:endParaRPr>
          </a:p>
        </p:txBody>
      </p:sp>
      <p:sp>
        <p:nvSpPr>
          <p:cNvPr id="3078" name="Text Box 11"/>
          <p:cNvSpPr txBox="1">
            <a:spLocks noChangeArrowheads="1"/>
          </p:cNvSpPr>
          <p:nvPr/>
        </p:nvSpPr>
        <p:spPr bwMode="auto">
          <a:xfrm>
            <a:off x="0" y="6032500"/>
            <a:ext cx="70104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400" b="1" baseline="-25000" dirty="0">
                <a:solidFill>
                  <a:srgbClr val="0000CC"/>
                </a:solidFill>
              </a:rPr>
              <a:t>In Myanmar Since 2002 </a:t>
            </a:r>
          </a:p>
          <a:p>
            <a:pPr eaLnBrk="1" hangingPunct="1"/>
            <a:r>
              <a:rPr lang="en-US" sz="2400" b="1" baseline="-25000" dirty="0">
                <a:solidFill>
                  <a:srgbClr val="0000CC"/>
                </a:solidFill>
              </a:rPr>
              <a:t>No.53/54, PYAY ROAD, MAYANGONE TOWNSHIP, </a:t>
            </a:r>
            <a:r>
              <a:rPr lang="en-US" sz="2400" b="1" baseline="-25000" dirty="0" smtClean="0">
                <a:solidFill>
                  <a:srgbClr val="0000CC"/>
                </a:solidFill>
              </a:rPr>
              <a:t>9</a:t>
            </a:r>
            <a:r>
              <a:rPr lang="en-US" sz="2400" b="1" baseline="30000" dirty="0" smtClean="0">
                <a:solidFill>
                  <a:srgbClr val="0000CC"/>
                </a:solidFill>
              </a:rPr>
              <a:t>th</a:t>
            </a:r>
            <a:r>
              <a:rPr lang="en-US" sz="2400" b="1" baseline="-25000" dirty="0" smtClean="0">
                <a:solidFill>
                  <a:srgbClr val="0000CC"/>
                </a:solidFill>
              </a:rPr>
              <a:t> MILE</a:t>
            </a:r>
            <a:r>
              <a:rPr lang="en-US" sz="2400" b="1" baseline="-25000" dirty="0">
                <a:solidFill>
                  <a:srgbClr val="0000CC"/>
                </a:solidFill>
              </a:rPr>
              <a:t>, YANGON.</a:t>
            </a:r>
          </a:p>
          <a:p>
            <a:pPr eaLnBrk="1" hangingPunct="1"/>
            <a:r>
              <a:rPr lang="en-US" sz="2400" b="1" baseline="-25000" dirty="0">
                <a:solidFill>
                  <a:srgbClr val="0000CC"/>
                </a:solidFill>
              </a:rPr>
              <a:t>Ph: (951) 651696, 652730, Fax: ( 951) 661222.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0" y="4886980"/>
            <a:ext cx="2765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NEP Workshop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3500735"/>
            <a:ext cx="4645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6600"/>
                </a:solidFill>
              </a:rPr>
              <a:t>Off Grid Electrification Service</a:t>
            </a:r>
            <a:endParaRPr lang="en-US" sz="2400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7000" y="4124980"/>
            <a:ext cx="34868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28-29 January 2015</a:t>
            </a:r>
            <a:endParaRPr lang="en-US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533400"/>
            <a:ext cx="5591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Quality Assurance and Sustainability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1143000"/>
            <a:ext cx="6858000" cy="477053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C00000"/>
                </a:solidFill>
              </a:rPr>
              <a:t>Use quality products with international safety standard</a:t>
            </a:r>
          </a:p>
          <a:p>
            <a:pPr>
              <a:buFont typeface="Arial" pitchFamily="34" charset="0"/>
              <a:buChar char="•"/>
            </a:pPr>
            <a:endParaRPr lang="en-US" sz="1600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1600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C00000"/>
                </a:solidFill>
              </a:rPr>
              <a:t>Service Provide by qualified engineering team</a:t>
            </a:r>
          </a:p>
          <a:p>
            <a:pPr>
              <a:buFont typeface="Arial" pitchFamily="34" charset="0"/>
              <a:buChar char="•"/>
            </a:pPr>
            <a:endParaRPr lang="en-US" sz="1600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1600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C00000"/>
                </a:solidFill>
              </a:rPr>
              <a:t>Provide training to user for operation and maintenance</a:t>
            </a:r>
          </a:p>
          <a:p>
            <a:pPr>
              <a:buFont typeface="Arial" pitchFamily="34" charset="0"/>
              <a:buChar char="•"/>
            </a:pPr>
            <a:endParaRPr lang="en-US" sz="1600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1600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C00000"/>
                </a:solidFill>
              </a:rPr>
              <a:t>Need regular maintenance and service</a:t>
            </a:r>
          </a:p>
          <a:p>
            <a:pPr>
              <a:buFont typeface="Arial" pitchFamily="34" charset="0"/>
              <a:buChar char="•"/>
            </a:pPr>
            <a:endParaRPr lang="en-US" sz="1600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1600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C00000"/>
                </a:solidFill>
              </a:rPr>
              <a:t>Claim Response/engineering service</a:t>
            </a:r>
          </a:p>
          <a:p>
            <a:pPr>
              <a:buFont typeface="Arial" pitchFamily="34" charset="0"/>
              <a:buChar char="•"/>
            </a:pPr>
            <a:endParaRPr lang="en-US" sz="1600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1600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C00000"/>
                </a:solidFill>
              </a:rPr>
              <a:t>Schedule for after sale service </a:t>
            </a:r>
          </a:p>
          <a:p>
            <a:pPr>
              <a:buFont typeface="Arial" pitchFamily="34" charset="0"/>
              <a:buChar char="•"/>
            </a:pPr>
            <a:endParaRPr lang="en-US" sz="1600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1600" b="1" dirty="0" smtClean="0">
              <a:solidFill>
                <a:srgbClr val="C00000"/>
              </a:solidFill>
            </a:endParaRPr>
          </a:p>
          <a:p>
            <a:endParaRPr lang="en-US" sz="1600" b="1" dirty="0" smtClean="0">
              <a:solidFill>
                <a:srgbClr val="C00000"/>
              </a:solidFill>
            </a:endParaRPr>
          </a:p>
        </p:txBody>
      </p:sp>
      <p:pic>
        <p:nvPicPr>
          <p:cNvPr id="13" name="Picture 8" descr="earth Log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</a:blip>
          <a:srcRect t="16750" b="23000"/>
          <a:stretch>
            <a:fillRect/>
          </a:stretch>
        </p:blipFill>
        <p:spPr bwMode="auto">
          <a:xfrm>
            <a:off x="8077200" y="0"/>
            <a:ext cx="1066800" cy="515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D:\JOB\Photo Record\Local Installation\Service Group\DSC026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181600"/>
            <a:ext cx="1600200" cy="1200150"/>
          </a:xfrm>
          <a:prstGeom prst="rect">
            <a:avLst/>
          </a:prstGeom>
          <a:noFill/>
        </p:spPr>
      </p:pic>
      <p:pic>
        <p:nvPicPr>
          <p:cNvPr id="2050" name="Picture 2" descr="C:\Users\user\Desktop\New folder (6)\image-80dcf7d0e40c884ad8cc47dd69e2f7a72b26fbac5a774b69b78728ed293a7469-V.jpg"/>
          <p:cNvPicPr>
            <a:picLocks noChangeAspect="1" noChangeArrowheads="1"/>
          </p:cNvPicPr>
          <p:nvPr/>
        </p:nvPicPr>
        <p:blipFill>
          <a:blip r:embed="rId4" cstate="print"/>
          <a:srcRect b="21947"/>
          <a:stretch>
            <a:fillRect/>
          </a:stretch>
        </p:blipFill>
        <p:spPr bwMode="auto">
          <a:xfrm>
            <a:off x="685800" y="5257800"/>
            <a:ext cx="2667000" cy="1169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57200" y="457200"/>
            <a:ext cx="2969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Capacity Building </a:t>
            </a:r>
            <a:endParaRPr lang="en-US" sz="2400" b="1" dirty="0">
              <a:solidFill>
                <a:srgbClr val="0000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0871" y="3048000"/>
            <a:ext cx="3750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6600"/>
                </a:solidFill>
              </a:rPr>
              <a:t>Technical  Assessment Team 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707" y="1352490"/>
            <a:ext cx="3512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6600"/>
                </a:solidFill>
              </a:rPr>
              <a:t>System  Engineering Team 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866" y="4724400"/>
            <a:ext cx="2249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6600"/>
                </a:solidFill>
              </a:rPr>
              <a:t>System Operator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86200" y="1143000"/>
            <a:ext cx="3581400" cy="1143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CC"/>
                </a:solidFill>
              </a:rPr>
              <a:t>System Configuration ( Stand alone, Hybrid, Grid Connected)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CC"/>
                </a:solidFill>
              </a:rPr>
              <a:t>Product Feature &amp; Specification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CC"/>
                </a:solidFill>
              </a:rPr>
              <a:t>Protection System</a:t>
            </a:r>
            <a:endParaRPr lang="en-US" sz="1600" dirty="0">
              <a:solidFill>
                <a:srgbClr val="0000CC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57600" y="4572000"/>
            <a:ext cx="3657600" cy="1066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CC"/>
                </a:solidFill>
              </a:rPr>
              <a:t>Operation Manual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CC"/>
                </a:solidFill>
              </a:rPr>
              <a:t>Instruction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CC"/>
                </a:solidFill>
              </a:rPr>
              <a:t>Training</a:t>
            </a:r>
          </a:p>
          <a:p>
            <a:pPr>
              <a:buFont typeface="Arial" pitchFamily="34" charset="0"/>
              <a:buChar char="•"/>
            </a:pPr>
            <a:endParaRPr lang="en-US" sz="1600" dirty="0">
              <a:solidFill>
                <a:srgbClr val="0000CC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876800" y="2667000"/>
            <a:ext cx="3276600" cy="13716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CC"/>
                </a:solidFill>
              </a:rPr>
              <a:t>Quality Standard,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CC"/>
                </a:solidFill>
              </a:rPr>
              <a:t>Safety Standard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CC"/>
                </a:solidFill>
              </a:rPr>
              <a:t>Electrical Standard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CC"/>
                </a:solidFill>
              </a:rPr>
              <a:t>Manufacturer Certificate</a:t>
            </a:r>
          </a:p>
        </p:txBody>
      </p:sp>
      <p:pic>
        <p:nvPicPr>
          <p:cNvPr id="25" name="Picture 8" descr="earth Log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</a:blip>
          <a:srcRect t="16750" b="23000"/>
          <a:stretch>
            <a:fillRect/>
          </a:stretch>
        </p:blipFill>
        <p:spPr bwMode="auto">
          <a:xfrm>
            <a:off x="8077200" y="0"/>
            <a:ext cx="1066800" cy="515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2667000" y="2734270"/>
            <a:ext cx="3660169" cy="92333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kumimoji="1" lang="en-US" sz="5400" b="1" dirty="0">
                <a:solidFill>
                  <a:srgbClr val="0000CC"/>
                </a:solidFill>
              </a:rPr>
              <a:t>Thank You</a:t>
            </a:r>
            <a:endParaRPr kumimoji="1" lang="th-TH" sz="5400" b="1" dirty="0">
              <a:solidFill>
                <a:srgbClr val="0000CC"/>
              </a:solidFill>
            </a:endParaRP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0" y="6273225"/>
            <a:ext cx="701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400" b="1" baseline="-25000" dirty="0" smtClean="0">
                <a:solidFill>
                  <a:srgbClr val="0000CC"/>
                </a:solidFill>
              </a:rPr>
              <a:t>No.53/54</a:t>
            </a:r>
            <a:r>
              <a:rPr lang="en-US" sz="2400" b="1" baseline="-25000" dirty="0">
                <a:solidFill>
                  <a:srgbClr val="0000CC"/>
                </a:solidFill>
              </a:rPr>
              <a:t>, PYAY ROAD, MAYANGONE TOWNSHIP, 9MILE, YANGON.</a:t>
            </a:r>
          </a:p>
          <a:p>
            <a:pPr eaLnBrk="1" hangingPunct="1"/>
            <a:r>
              <a:rPr lang="en-US" sz="2400" b="1" baseline="-25000" dirty="0">
                <a:solidFill>
                  <a:srgbClr val="0000CC"/>
                </a:solidFill>
              </a:rPr>
              <a:t>Ph: (951) 651696, 652730, Fax: ( 951) 661222.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0" y="6074371"/>
            <a:ext cx="43221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00CC"/>
                </a:solidFill>
              </a:rPr>
              <a:t>EARTH </a:t>
            </a:r>
            <a:r>
              <a:rPr lang="en-US" sz="1600" b="1" dirty="0" smtClean="0">
                <a:solidFill>
                  <a:srgbClr val="0000CC"/>
                </a:solidFill>
              </a:rPr>
              <a:t> RENEWABLE  ENERGY  CO</a:t>
            </a:r>
            <a:r>
              <a:rPr lang="en-US" sz="1600" b="1" dirty="0">
                <a:solidFill>
                  <a:srgbClr val="0000CC"/>
                </a:solidFill>
              </a:rPr>
              <a:t>., LTD.</a:t>
            </a:r>
            <a:endParaRPr lang="th-TH" sz="1600" b="1" dirty="0">
              <a:solidFill>
                <a:srgbClr val="0000CC"/>
              </a:solidFill>
            </a:endParaRPr>
          </a:p>
        </p:txBody>
      </p:sp>
      <p:pic>
        <p:nvPicPr>
          <p:cNvPr id="7" name="Picture 8" descr="earth Log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</a:blip>
          <a:srcRect t="16750" b="23000"/>
          <a:stretch>
            <a:fillRect/>
          </a:stretch>
        </p:blipFill>
        <p:spPr bwMode="auto">
          <a:xfrm>
            <a:off x="8077200" y="0"/>
            <a:ext cx="1066800" cy="515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286000" y="1062335"/>
            <a:ext cx="4800600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0000CC"/>
                </a:solidFill>
              </a:rPr>
              <a:t>Content  Of  Presentation</a:t>
            </a:r>
            <a:endParaRPr lang="th-TH" sz="2400" b="1" dirty="0">
              <a:solidFill>
                <a:srgbClr val="0000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7400" y="2550855"/>
            <a:ext cx="5410200" cy="25545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endParaRPr lang="en-US" sz="2000" dirty="0" smtClean="0">
              <a:solidFill>
                <a:srgbClr val="0000CC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</a:rPr>
              <a:t>Company Profile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000" dirty="0" smtClean="0">
              <a:solidFill>
                <a:srgbClr val="0000CC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</a:rPr>
              <a:t>Our References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000" dirty="0" smtClean="0">
              <a:solidFill>
                <a:srgbClr val="0000CC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</a:rPr>
              <a:t>Solar Power Solution for Off Grid Electrification</a:t>
            </a:r>
          </a:p>
          <a:p>
            <a:pPr marL="457200" indent="-457200"/>
            <a:endParaRPr lang="en-US" sz="2000" dirty="0" smtClean="0">
              <a:solidFill>
                <a:srgbClr val="0000CC"/>
              </a:solidFill>
            </a:endParaRPr>
          </a:p>
        </p:txBody>
      </p:sp>
      <p:pic>
        <p:nvPicPr>
          <p:cNvPr id="6" name="Picture 8" descr="earth Log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</a:blip>
          <a:srcRect t="16750" b="23000"/>
          <a:stretch>
            <a:fillRect/>
          </a:stretch>
        </p:blipFill>
        <p:spPr bwMode="auto">
          <a:xfrm>
            <a:off x="8077200" y="0"/>
            <a:ext cx="1066800" cy="515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45940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81000" y="838200"/>
            <a:ext cx="83058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endParaRPr lang="en-US" sz="1600" b="1" dirty="0">
              <a:solidFill>
                <a:srgbClr val="0000CC"/>
              </a:solidFill>
            </a:endParaRPr>
          </a:p>
          <a:p>
            <a:pPr eaLnBrk="0" hangingPunct="0"/>
            <a:r>
              <a:rPr lang="en-US" sz="1600" b="1" dirty="0">
                <a:solidFill>
                  <a:srgbClr val="0000CC"/>
                </a:solidFill>
              </a:rPr>
              <a:t>Earth Group Of </a:t>
            </a:r>
            <a:r>
              <a:rPr lang="en-US" sz="1600" b="1" dirty="0" smtClean="0">
                <a:solidFill>
                  <a:srgbClr val="0000CC"/>
                </a:solidFill>
              </a:rPr>
              <a:t>Companies		: Earth Industrial (Myanmar) Co., Ltd.</a:t>
            </a:r>
          </a:p>
          <a:p>
            <a:pPr eaLnBrk="0" hangingPunct="0"/>
            <a:r>
              <a:rPr lang="en-US" sz="1600" b="1" dirty="0" smtClean="0">
                <a:solidFill>
                  <a:srgbClr val="0000CC"/>
                </a:solidFill>
              </a:rPr>
              <a:t>				: Earth Renewable Energy Co., Ltd.</a:t>
            </a:r>
          </a:p>
          <a:p>
            <a:pPr eaLnBrk="0" hangingPunct="0"/>
            <a:r>
              <a:rPr lang="en-US" sz="1600" b="1" dirty="0" smtClean="0">
                <a:solidFill>
                  <a:srgbClr val="0000CC"/>
                </a:solidFill>
              </a:rPr>
              <a:t>				: Myanmar Engineering Consulting Co., Ltd.</a:t>
            </a:r>
          </a:p>
          <a:p>
            <a:pPr eaLnBrk="0" hangingPunct="0"/>
            <a:r>
              <a:rPr lang="en-US" sz="1600" b="1" dirty="0" smtClean="0">
                <a:solidFill>
                  <a:srgbClr val="0000CC"/>
                </a:solidFill>
              </a:rPr>
              <a:t>				: Earth Freight Forwarding Co., Ltd.</a:t>
            </a:r>
          </a:p>
          <a:p>
            <a:pPr eaLnBrk="0" hangingPunct="0"/>
            <a:r>
              <a:rPr lang="en-US" sz="1600" b="1" dirty="0" smtClean="0">
                <a:solidFill>
                  <a:srgbClr val="0000CC"/>
                </a:solidFill>
              </a:rPr>
              <a:t>				: Earth Trading Co., Ltd.</a:t>
            </a:r>
          </a:p>
          <a:p>
            <a:pPr eaLnBrk="0" hangingPunct="0"/>
            <a:r>
              <a:rPr lang="en-US" sz="1600" b="1" dirty="0" smtClean="0">
                <a:solidFill>
                  <a:srgbClr val="0000CC"/>
                </a:solidFill>
              </a:rPr>
              <a:t>				: Earth Construction Co., Ltd.</a:t>
            </a:r>
          </a:p>
          <a:p>
            <a:pPr eaLnBrk="0" hangingPunct="0"/>
            <a:endParaRPr lang="en-US" sz="1600" b="1" dirty="0" smtClean="0">
              <a:solidFill>
                <a:srgbClr val="0000CC"/>
              </a:solidFill>
            </a:endParaRPr>
          </a:p>
          <a:p>
            <a:pPr eaLnBrk="0" hangingPunct="0"/>
            <a:r>
              <a:rPr lang="en-US" sz="1600" b="1" dirty="0" smtClean="0">
                <a:solidFill>
                  <a:srgbClr val="0000CC"/>
                </a:solidFill>
              </a:rPr>
              <a:t>Earth Renewable Energy Co., Ltd.</a:t>
            </a:r>
          </a:p>
          <a:p>
            <a:pPr eaLnBrk="0" hangingPunct="0"/>
            <a:r>
              <a:rPr lang="en-US" sz="1600" b="1" dirty="0" smtClean="0">
                <a:solidFill>
                  <a:srgbClr val="0000CC"/>
                </a:solidFill>
              </a:rPr>
              <a:t>Establishment			: Year 2002</a:t>
            </a:r>
          </a:p>
          <a:p>
            <a:pPr eaLnBrk="0" hangingPunct="0"/>
            <a:endParaRPr lang="en-US" sz="1600" b="1" dirty="0" smtClean="0">
              <a:solidFill>
                <a:srgbClr val="0000CC"/>
              </a:solidFill>
            </a:endParaRPr>
          </a:p>
          <a:p>
            <a:pPr eaLnBrk="0" hangingPunct="0"/>
            <a:r>
              <a:rPr lang="en-US" sz="1600" b="1" dirty="0" smtClean="0">
                <a:solidFill>
                  <a:srgbClr val="0000CC"/>
                </a:solidFill>
              </a:rPr>
              <a:t>Products				: Solar Module, Charge Controller, Inverter, </a:t>
            </a:r>
          </a:p>
          <a:p>
            <a:pPr eaLnBrk="0" hangingPunct="0"/>
            <a:r>
              <a:rPr lang="en-US" sz="1600" b="1" dirty="0" smtClean="0">
                <a:solidFill>
                  <a:srgbClr val="0000CC"/>
                </a:solidFill>
              </a:rPr>
              <a:t>				   Battery and Accessories for solar system</a:t>
            </a:r>
          </a:p>
          <a:p>
            <a:pPr eaLnBrk="0" hangingPunct="0"/>
            <a:endParaRPr lang="en-US" sz="1600" b="1" dirty="0" smtClean="0">
              <a:solidFill>
                <a:srgbClr val="0000CC"/>
              </a:solidFill>
            </a:endParaRPr>
          </a:p>
          <a:p>
            <a:pPr eaLnBrk="0" hangingPunct="0"/>
            <a:r>
              <a:rPr lang="en-US" sz="1600" b="1" dirty="0" smtClean="0">
                <a:solidFill>
                  <a:srgbClr val="0000CC"/>
                </a:solidFill>
              </a:rPr>
              <a:t>Product’s Brand			: Japan, Germany, Thailand, Singapore, China</a:t>
            </a:r>
          </a:p>
          <a:p>
            <a:pPr eaLnBrk="0" hangingPunct="0"/>
            <a:endParaRPr lang="en-US" sz="1600" b="1" dirty="0" smtClean="0">
              <a:solidFill>
                <a:srgbClr val="0000CC"/>
              </a:solidFill>
            </a:endParaRPr>
          </a:p>
          <a:p>
            <a:pPr eaLnBrk="0" hangingPunct="0"/>
            <a:r>
              <a:rPr lang="en-US" sz="1600" b="1" dirty="0" smtClean="0">
                <a:solidFill>
                  <a:srgbClr val="0000CC"/>
                </a:solidFill>
              </a:rPr>
              <a:t>Engineering Service		: Total System Solution</a:t>
            </a:r>
          </a:p>
          <a:p>
            <a:pPr eaLnBrk="0" hangingPunct="0"/>
            <a:r>
              <a:rPr lang="en-US" sz="1600" b="1" dirty="0" smtClean="0">
                <a:solidFill>
                  <a:srgbClr val="0000CC"/>
                </a:solidFill>
              </a:rPr>
              <a:t>				: Site survey, System design, Installation, </a:t>
            </a:r>
          </a:p>
          <a:p>
            <a:pPr eaLnBrk="0" hangingPunct="0"/>
            <a:r>
              <a:rPr lang="en-US" sz="1600" b="1" dirty="0" smtClean="0">
                <a:solidFill>
                  <a:srgbClr val="0000CC"/>
                </a:solidFill>
              </a:rPr>
              <a:t>				  Commissioning, Maintenance and After sale </a:t>
            </a:r>
          </a:p>
          <a:p>
            <a:pPr eaLnBrk="0" hangingPunct="0"/>
            <a:r>
              <a:rPr lang="en-US" sz="1600" b="1" dirty="0" smtClean="0">
                <a:solidFill>
                  <a:srgbClr val="0000CC"/>
                </a:solidFill>
              </a:rPr>
              <a:t>				  service.</a:t>
            </a:r>
          </a:p>
          <a:p>
            <a:pPr eaLnBrk="0" hangingPunct="0"/>
            <a:endParaRPr lang="en-US" sz="1600" b="1" dirty="0" smtClean="0">
              <a:solidFill>
                <a:srgbClr val="0000CC"/>
              </a:solidFill>
            </a:endParaRPr>
          </a:p>
          <a:p>
            <a:pPr eaLnBrk="0" hangingPunct="0"/>
            <a:r>
              <a:rPr lang="en-US" sz="1600" b="1" dirty="0" smtClean="0">
                <a:solidFill>
                  <a:srgbClr val="0000CC"/>
                </a:solidFill>
              </a:rPr>
              <a:t>			</a:t>
            </a:r>
            <a:endParaRPr lang="th-TH" sz="1600" b="1" dirty="0">
              <a:solidFill>
                <a:srgbClr val="0000CC"/>
              </a:solidFill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03009" y="405825"/>
            <a:ext cx="195919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About us</a:t>
            </a:r>
            <a:endParaRPr lang="th-TH" sz="3200" b="1" dirty="0">
              <a:solidFill>
                <a:srgbClr val="C00000"/>
              </a:solidFill>
            </a:endParaRPr>
          </a:p>
        </p:txBody>
      </p:sp>
      <p:pic>
        <p:nvPicPr>
          <p:cNvPr id="11" name="Picture 8" descr="earth Log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</a:blip>
          <a:srcRect t="16750" b="23000"/>
          <a:stretch>
            <a:fillRect/>
          </a:stretch>
        </p:blipFill>
        <p:spPr bwMode="auto">
          <a:xfrm>
            <a:off x="8077200" y="0"/>
            <a:ext cx="1066800" cy="515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45940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533400"/>
            <a:ext cx="8077200" cy="369332"/>
          </a:xfrm>
          <a:prstGeom prst="rect">
            <a:avLst/>
          </a:prstGeom>
          <a:solidFill>
            <a:srgbClr val="FFFF00"/>
          </a:solidFill>
          <a:ln w="28575" cmpd="tri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ASEAN Best Practices Renewable Energy Project Awards ( 2014 )</a:t>
            </a:r>
            <a:endParaRPr lang="en-US" sz="1800" b="1" dirty="0"/>
          </a:p>
        </p:txBody>
      </p:sp>
      <p:sp>
        <p:nvSpPr>
          <p:cNvPr id="8" name="Rectangle 7"/>
          <p:cNvSpPr/>
          <p:nvPr/>
        </p:nvSpPr>
        <p:spPr>
          <a:xfrm>
            <a:off x="533400" y="2133600"/>
            <a:ext cx="5105400" cy="3657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79375" cmpd="tri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Earth Renewable Energy Co., Ltd.</a:t>
            </a:r>
          </a:p>
          <a:p>
            <a:pPr algn="ctr"/>
            <a:endParaRPr lang="en-US" sz="1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1800" b="1" baseline="30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Runner up of the ASEAN Best Practices Renewable Energy Project Awards</a:t>
            </a:r>
          </a:p>
          <a:p>
            <a:pPr algn="ctr"/>
            <a:r>
              <a:rPr lang="en-US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( 2014 )</a:t>
            </a:r>
          </a:p>
          <a:p>
            <a:pPr algn="ctr"/>
            <a:endParaRPr lang="en-US" sz="1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“ OFF-GRID STAND ALONE SOLAR SYSTEM, THE COMMUNITY BASED SOLAR ELECTRFICATION PROJECT, MYANMAR “</a:t>
            </a:r>
          </a:p>
          <a:p>
            <a:pPr algn="ctr"/>
            <a:r>
              <a:rPr lang="en-US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en-US" sz="1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 l="67012" t="12500" r="25874" b="6250"/>
          <a:stretch>
            <a:fillRect/>
          </a:stretch>
        </p:blipFill>
        <p:spPr bwMode="auto">
          <a:xfrm rot="16200000">
            <a:off x="2688553" y="-1012152"/>
            <a:ext cx="795097" cy="5105402"/>
          </a:xfrm>
          <a:prstGeom prst="rect">
            <a:avLst/>
          </a:prstGeom>
          <a:ln w="53975" cmpd="thinThick">
            <a:solidFill>
              <a:srgbClr val="FFC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 descr="D:\JOB\Photo Record\Local Installation\NAGA photos\IMG_5564 - Cop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1200" y="3657600"/>
            <a:ext cx="2838453" cy="1925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181600" y="5943600"/>
            <a:ext cx="3733800" cy="426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Total 20.4 KW for Community Center</a:t>
            </a:r>
          </a:p>
          <a:p>
            <a:pPr algn="ctr"/>
            <a:r>
              <a:rPr lang="en-US" sz="1400" b="1" dirty="0" smtClean="0"/>
              <a:t>(Naga Mounting Range, </a:t>
            </a:r>
            <a:r>
              <a:rPr lang="en-US" sz="1400" b="1" dirty="0" err="1" smtClean="0"/>
              <a:t>Saging</a:t>
            </a:r>
            <a:r>
              <a:rPr lang="en-US" sz="1400" b="1" dirty="0" smtClean="0"/>
              <a:t> Division 2012)</a:t>
            </a:r>
            <a:endParaRPr lang="en-US" sz="1400" b="1" dirty="0"/>
          </a:p>
        </p:txBody>
      </p:sp>
      <p:pic>
        <p:nvPicPr>
          <p:cNvPr id="11" name="Picture 8" descr="earth Logo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</a:blip>
          <a:srcRect t="16750" b="23000"/>
          <a:stretch>
            <a:fillRect/>
          </a:stretch>
        </p:blipFill>
        <p:spPr bwMode="auto">
          <a:xfrm>
            <a:off x="2514600" y="2286000"/>
            <a:ext cx="914400" cy="442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8" descr="earth Logo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</a:blip>
          <a:srcRect t="16750" b="23000"/>
          <a:stretch>
            <a:fillRect/>
          </a:stretch>
        </p:blipFill>
        <p:spPr bwMode="auto">
          <a:xfrm>
            <a:off x="8077200" y="0"/>
            <a:ext cx="1066800" cy="515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D:\JOB\Photo Record\ASEAN Award\DSC03755.JPG"/>
          <p:cNvPicPr>
            <a:picLocks noChangeAspect="1" noChangeArrowheads="1"/>
          </p:cNvPicPr>
          <p:nvPr/>
        </p:nvPicPr>
        <p:blipFill>
          <a:blip r:embed="rId5" cstate="print"/>
          <a:srcRect l="10000" t="8750" r="13333" b="20000"/>
          <a:stretch>
            <a:fillRect/>
          </a:stretch>
        </p:blipFill>
        <p:spPr bwMode="auto">
          <a:xfrm>
            <a:off x="6324600" y="1371600"/>
            <a:ext cx="1600200" cy="1982857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3" descr="earth Log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</a:blip>
          <a:srcRect t="16750" b="23000"/>
          <a:stretch>
            <a:fillRect/>
          </a:stretch>
        </p:blipFill>
        <p:spPr bwMode="auto">
          <a:xfrm>
            <a:off x="8077200" y="0"/>
            <a:ext cx="1066800" cy="515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25" name="TextBox 5"/>
          <p:cNvSpPr txBox="1">
            <a:spLocks noChangeArrowheads="1"/>
          </p:cNvSpPr>
          <p:nvPr/>
        </p:nvSpPr>
        <p:spPr bwMode="auto">
          <a:xfrm>
            <a:off x="381000" y="304800"/>
            <a:ext cx="480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000" b="1" dirty="0">
                <a:solidFill>
                  <a:srgbClr val="0000CC"/>
                </a:solidFill>
                <a:cs typeface="Zawgyi-One" pitchFamily="34" charset="0"/>
              </a:rPr>
              <a:t>Village Electrification </a:t>
            </a:r>
            <a:r>
              <a:rPr lang="en-US" sz="2000" b="1" dirty="0" smtClean="0">
                <a:solidFill>
                  <a:srgbClr val="0000CC"/>
                </a:solidFill>
                <a:cs typeface="Zawgyi-One" pitchFamily="34" charset="0"/>
              </a:rPr>
              <a:t>Projects</a:t>
            </a:r>
          </a:p>
        </p:txBody>
      </p:sp>
      <p:grpSp>
        <p:nvGrpSpPr>
          <p:cNvPr id="2" name="Group 12"/>
          <p:cNvGrpSpPr/>
          <p:nvPr/>
        </p:nvGrpSpPr>
        <p:grpSpPr>
          <a:xfrm>
            <a:off x="6656388" y="1981200"/>
            <a:ext cx="1497012" cy="3048000"/>
            <a:chOff x="3886200" y="1981200"/>
            <a:chExt cx="1497012" cy="3048000"/>
          </a:xfrm>
        </p:grpSpPr>
        <p:pic>
          <p:nvPicPr>
            <p:cNvPr id="9222" name="Picture 6" descr="Copy of myanma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86200" y="1981200"/>
              <a:ext cx="1497012" cy="304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Oval 8"/>
            <p:cNvSpPr>
              <a:spLocks noChangeArrowheads="1"/>
            </p:cNvSpPr>
            <p:nvPr/>
          </p:nvSpPr>
          <p:spPr bwMode="auto">
            <a:xfrm>
              <a:off x="4800600" y="4267200"/>
              <a:ext cx="152400" cy="152400"/>
            </a:xfrm>
            <a:prstGeom prst="ellipse">
              <a:avLst/>
            </a:prstGeom>
            <a:solidFill>
              <a:srgbClr val="FF00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028" name="Picture 4" descr="C:\Users\user\Desktop\New folder (6)\image-580e814dcc68fe730b302d73e7cc4271da54d901e5ac1983287bd8f5b26675f2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600200"/>
            <a:ext cx="5943600" cy="3526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685801" y="5357336"/>
            <a:ext cx="5638799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80W SHS Packages Total 557 households</a:t>
            </a:r>
          </a:p>
          <a:p>
            <a:pPr algn="ctr"/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Tanyintharye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Division ( 2015 )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3" descr="earth Log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</a:blip>
          <a:srcRect t="16750" b="23000"/>
          <a:stretch>
            <a:fillRect/>
          </a:stretch>
        </p:blipFill>
        <p:spPr bwMode="auto">
          <a:xfrm>
            <a:off x="8077200" y="0"/>
            <a:ext cx="1066800" cy="515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25" name="TextBox 5"/>
          <p:cNvSpPr txBox="1">
            <a:spLocks noChangeArrowheads="1"/>
          </p:cNvSpPr>
          <p:nvPr/>
        </p:nvSpPr>
        <p:spPr bwMode="auto">
          <a:xfrm>
            <a:off x="381000" y="304800"/>
            <a:ext cx="480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000" b="1" dirty="0">
                <a:solidFill>
                  <a:srgbClr val="0000CC"/>
                </a:solidFill>
                <a:cs typeface="Zawgyi-One" pitchFamily="34" charset="0"/>
              </a:rPr>
              <a:t>Village Electrification </a:t>
            </a:r>
            <a:r>
              <a:rPr lang="en-US" sz="2000" b="1" dirty="0" smtClean="0">
                <a:solidFill>
                  <a:srgbClr val="0000CC"/>
                </a:solidFill>
                <a:cs typeface="Zawgyi-One" pitchFamily="34" charset="0"/>
              </a:rPr>
              <a:t>Projects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752600" y="3200400"/>
            <a:ext cx="1497012" cy="3048000"/>
            <a:chOff x="3886200" y="1981200"/>
            <a:chExt cx="1497012" cy="3048000"/>
          </a:xfrm>
        </p:grpSpPr>
        <p:pic>
          <p:nvPicPr>
            <p:cNvPr id="9222" name="Picture 6" descr="Copy of myanma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86200" y="1981200"/>
              <a:ext cx="1497012" cy="304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Oval 8"/>
            <p:cNvSpPr>
              <a:spLocks noChangeArrowheads="1"/>
            </p:cNvSpPr>
            <p:nvPr/>
          </p:nvSpPr>
          <p:spPr bwMode="auto">
            <a:xfrm>
              <a:off x="4267200" y="3810000"/>
              <a:ext cx="152400" cy="152400"/>
            </a:xfrm>
            <a:prstGeom prst="ellipse">
              <a:avLst/>
            </a:prstGeom>
            <a:solidFill>
              <a:srgbClr val="FF00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724400" y="1752600"/>
            <a:ext cx="3962399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Battery Charging Station for  1013 households</a:t>
            </a:r>
          </a:p>
          <a:p>
            <a:pPr algn="ctr"/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Ayarwaddy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Division ( 2015 )</a:t>
            </a:r>
          </a:p>
        </p:txBody>
      </p:sp>
      <p:pic>
        <p:nvPicPr>
          <p:cNvPr id="1026" name="Picture 2" descr="C:\Users\user\Desktop\New folder (6)\image-45697496d8c24854c5bea7c76aff5b929c8794850e2fba0d8e84185c67bf807e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399" y="914400"/>
            <a:ext cx="3798343" cy="213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user\Desktop\New folder (6)\image-33a4b64b8fee1d4975014c63f8494bce9a78e2a7fd300758e5d99231dcbd939d-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3810000"/>
            <a:ext cx="3911600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304800" y="381000"/>
            <a:ext cx="480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000" b="1" dirty="0">
                <a:solidFill>
                  <a:srgbClr val="0000CC"/>
                </a:solidFill>
                <a:cs typeface="Zawgyi-One" pitchFamily="34" charset="0"/>
              </a:rPr>
              <a:t>Village </a:t>
            </a:r>
            <a:r>
              <a:rPr lang="en-US" sz="2000" b="1" dirty="0" smtClean="0">
                <a:solidFill>
                  <a:srgbClr val="0000CC"/>
                </a:solidFill>
                <a:cs typeface="Zawgyi-One" pitchFamily="34" charset="0"/>
              </a:rPr>
              <a:t>Development Project</a:t>
            </a:r>
          </a:p>
        </p:txBody>
      </p:sp>
      <p:pic>
        <p:nvPicPr>
          <p:cNvPr id="20" name="Picture 8" descr="earth Log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</a:blip>
          <a:srcRect t="16750" b="23000"/>
          <a:stretch>
            <a:fillRect/>
          </a:stretch>
        </p:blipFill>
        <p:spPr bwMode="auto">
          <a:xfrm>
            <a:off x="8077200" y="0"/>
            <a:ext cx="1066800" cy="515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TextBox 24"/>
          <p:cNvSpPr txBox="1"/>
          <p:nvPr/>
        </p:nvSpPr>
        <p:spPr>
          <a:xfrm>
            <a:off x="685800" y="4572000"/>
            <a:ext cx="3377848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Solar  Power System For School</a:t>
            </a:r>
          </a:p>
          <a:p>
            <a:pPr algn="ctr"/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Kayin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State ( 2014 )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5791200" y="609600"/>
            <a:ext cx="1497012" cy="3048000"/>
            <a:chOff x="3962400" y="1981200"/>
            <a:chExt cx="1497012" cy="3048000"/>
          </a:xfrm>
        </p:grpSpPr>
        <p:pic>
          <p:nvPicPr>
            <p:cNvPr id="16" name="Picture 6" descr="Copy of myanma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62400" y="1981200"/>
              <a:ext cx="1497012" cy="304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Oval 8"/>
            <p:cNvSpPr>
              <a:spLocks noChangeArrowheads="1"/>
            </p:cNvSpPr>
            <p:nvPr/>
          </p:nvSpPr>
          <p:spPr bwMode="auto">
            <a:xfrm>
              <a:off x="4800600" y="3810000"/>
              <a:ext cx="152400" cy="152400"/>
            </a:xfrm>
            <a:prstGeom prst="ellipse">
              <a:avLst/>
            </a:prstGeom>
            <a:solidFill>
              <a:srgbClr val="FF00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026" name="Picture 2" descr="D:\JOB\Photo Record\Local Installation\BHN\BHN 3 KKC\SANY8405.JPG"/>
          <p:cNvPicPr>
            <a:picLocks noChangeAspect="1" noChangeArrowheads="1"/>
          </p:cNvPicPr>
          <p:nvPr/>
        </p:nvPicPr>
        <p:blipFill>
          <a:blip r:embed="rId4" cstate="print"/>
          <a:srcRect b="12121"/>
          <a:stretch>
            <a:fillRect/>
          </a:stretch>
        </p:blipFill>
        <p:spPr bwMode="auto">
          <a:xfrm>
            <a:off x="609599" y="990600"/>
            <a:ext cx="4162097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D:\JOB\Photo Record\Local Installation\BHN\BHN 3 KKC\SANY84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3733800"/>
            <a:ext cx="36576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91621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304800" y="381000"/>
            <a:ext cx="480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000" b="1" dirty="0">
                <a:solidFill>
                  <a:srgbClr val="0000CC"/>
                </a:solidFill>
                <a:cs typeface="Zawgyi-One" pitchFamily="34" charset="0"/>
              </a:rPr>
              <a:t>Village </a:t>
            </a:r>
            <a:r>
              <a:rPr lang="en-US" sz="2000" b="1" dirty="0" smtClean="0">
                <a:solidFill>
                  <a:srgbClr val="0000CC"/>
                </a:solidFill>
                <a:cs typeface="Zawgyi-One" pitchFamily="34" charset="0"/>
              </a:rPr>
              <a:t>Development Project</a:t>
            </a:r>
          </a:p>
        </p:txBody>
      </p:sp>
      <p:pic>
        <p:nvPicPr>
          <p:cNvPr id="20" name="Picture 8" descr="earth Log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</a:blip>
          <a:srcRect t="16750" b="23000"/>
          <a:stretch>
            <a:fillRect/>
          </a:stretch>
        </p:blipFill>
        <p:spPr bwMode="auto">
          <a:xfrm>
            <a:off x="8077200" y="0"/>
            <a:ext cx="1066800" cy="515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5257800" y="2590800"/>
            <a:ext cx="304551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Solar Power System  For Clinic</a:t>
            </a:r>
          </a:p>
          <a:p>
            <a:pPr algn="ctr"/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Sagain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Division ( 2015 )</a:t>
            </a:r>
          </a:p>
        </p:txBody>
      </p:sp>
      <p:grpSp>
        <p:nvGrpSpPr>
          <p:cNvPr id="5" name="Group 20"/>
          <p:cNvGrpSpPr/>
          <p:nvPr/>
        </p:nvGrpSpPr>
        <p:grpSpPr>
          <a:xfrm>
            <a:off x="2133600" y="3352800"/>
            <a:ext cx="1497012" cy="3048000"/>
            <a:chOff x="3962400" y="1981200"/>
            <a:chExt cx="1497012" cy="3048000"/>
          </a:xfrm>
        </p:grpSpPr>
        <p:pic>
          <p:nvPicPr>
            <p:cNvPr id="16" name="Picture 6" descr="Copy of myanma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62400" y="1981200"/>
              <a:ext cx="1497012" cy="304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Oval 8"/>
            <p:cNvSpPr>
              <a:spLocks noChangeArrowheads="1"/>
            </p:cNvSpPr>
            <p:nvPr/>
          </p:nvSpPr>
          <p:spPr bwMode="auto">
            <a:xfrm>
              <a:off x="4419600" y="3505200"/>
              <a:ext cx="152400" cy="152400"/>
            </a:xfrm>
            <a:prstGeom prst="ellipse">
              <a:avLst/>
            </a:prstGeom>
            <a:solidFill>
              <a:srgbClr val="FF00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8"/>
            <p:cNvSpPr>
              <a:spLocks noChangeArrowheads="1"/>
            </p:cNvSpPr>
            <p:nvPr/>
          </p:nvSpPr>
          <p:spPr bwMode="auto">
            <a:xfrm>
              <a:off x="4343400" y="3124200"/>
              <a:ext cx="152400" cy="152400"/>
            </a:xfrm>
            <a:prstGeom prst="ellipse">
              <a:avLst/>
            </a:prstGeom>
            <a:solidFill>
              <a:srgbClr val="FF00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" name="Picture 2" descr="D:\JOB\Photo Record\Local Installation\STC2015\STC (158).jpg"/>
          <p:cNvPicPr>
            <a:picLocks noChangeAspect="1" noChangeArrowheads="1"/>
          </p:cNvPicPr>
          <p:nvPr/>
        </p:nvPicPr>
        <p:blipFill>
          <a:blip r:embed="rId4" cstate="print"/>
          <a:srcRect r="10000" b="10000"/>
          <a:stretch>
            <a:fillRect/>
          </a:stretch>
        </p:blipFill>
        <p:spPr bwMode="auto">
          <a:xfrm>
            <a:off x="685800" y="914400"/>
            <a:ext cx="3200400" cy="240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 descr="D:\JOB\Photo Record\Local Installation\STC2015\STC (46).jpg"/>
          <p:cNvPicPr>
            <a:picLocks noChangeAspect="1" noChangeArrowheads="1"/>
          </p:cNvPicPr>
          <p:nvPr/>
        </p:nvPicPr>
        <p:blipFill>
          <a:blip r:embed="rId5" cstate="print"/>
          <a:srcRect r="10000"/>
          <a:stretch>
            <a:fillRect/>
          </a:stretch>
        </p:blipFill>
        <p:spPr bwMode="auto">
          <a:xfrm>
            <a:off x="4876799" y="3581400"/>
            <a:ext cx="3188677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D:\JOB\Photo Record\Local Installation\2015STC2015\STC (93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838200"/>
            <a:ext cx="1854200" cy="1390650"/>
          </a:xfrm>
          <a:prstGeom prst="rect">
            <a:avLst/>
          </a:prstGeom>
          <a:noFill/>
        </p:spPr>
      </p:pic>
      <p:sp>
        <p:nvSpPr>
          <p:cNvPr id="17" name="Oval 8"/>
          <p:cNvSpPr>
            <a:spLocks noChangeArrowheads="1"/>
          </p:cNvSpPr>
          <p:nvPr/>
        </p:nvSpPr>
        <p:spPr bwMode="auto">
          <a:xfrm>
            <a:off x="2667000" y="5105400"/>
            <a:ext cx="152400" cy="152400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1621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29200" y="609600"/>
            <a:ext cx="30171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Off Grid Solutions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81600" y="3733800"/>
            <a:ext cx="2981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 On Grid Solutions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95800" y="1219200"/>
            <a:ext cx="4016072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00CC"/>
                </a:solidFill>
              </a:rPr>
              <a:t>Stand Alone System (SHS)</a:t>
            </a:r>
          </a:p>
          <a:p>
            <a:pPr>
              <a:buFont typeface="Arial" pitchFamily="34" charset="0"/>
              <a:buChar char="•"/>
            </a:pPr>
            <a:endParaRPr lang="en-US" sz="1800" b="1" dirty="0" smtClean="0">
              <a:solidFill>
                <a:srgbClr val="0000CC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00CC"/>
                </a:solidFill>
              </a:rPr>
              <a:t>Battery Charging Station</a:t>
            </a:r>
          </a:p>
          <a:p>
            <a:pPr>
              <a:buFont typeface="Arial" pitchFamily="34" charset="0"/>
              <a:buChar char="•"/>
            </a:pPr>
            <a:endParaRPr lang="en-US" sz="1800" b="1" dirty="0" smtClean="0">
              <a:solidFill>
                <a:srgbClr val="0000CC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00CC"/>
                </a:solidFill>
              </a:rPr>
              <a:t>Mini/Centralize Station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95800" y="4343400"/>
            <a:ext cx="3962400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00CC"/>
                </a:solidFill>
              </a:rPr>
              <a:t>Mini Grid</a:t>
            </a:r>
          </a:p>
          <a:p>
            <a:pPr>
              <a:buFont typeface="Arial" pitchFamily="34" charset="0"/>
              <a:buChar char="•"/>
            </a:pPr>
            <a:endParaRPr lang="en-US" sz="1800" b="1" dirty="0" smtClean="0">
              <a:solidFill>
                <a:srgbClr val="0000CC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00CC"/>
                </a:solidFill>
              </a:rPr>
              <a:t>Hybrid </a:t>
            </a:r>
          </a:p>
          <a:p>
            <a:pPr>
              <a:buFont typeface="Arial" pitchFamily="34" charset="0"/>
              <a:buChar char="•"/>
            </a:pPr>
            <a:endParaRPr lang="en-US" sz="1800" b="1" dirty="0" smtClean="0">
              <a:solidFill>
                <a:srgbClr val="0000CC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00CC"/>
                </a:solidFill>
              </a:rPr>
              <a:t>Solar Farm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457200"/>
            <a:ext cx="2933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Solar PV Solutions</a:t>
            </a:r>
          </a:p>
        </p:txBody>
      </p:sp>
      <p:pic>
        <p:nvPicPr>
          <p:cNvPr id="14" name="Picture 8" descr="earth Log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</a:blip>
          <a:srcRect t="16750" b="23000"/>
          <a:stretch>
            <a:fillRect/>
          </a:stretch>
        </p:blipFill>
        <p:spPr bwMode="auto">
          <a:xfrm>
            <a:off x="8077200" y="0"/>
            <a:ext cx="1066800" cy="515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 descr="DSC0169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249" t="12500" r="16251" b="26250"/>
          <a:stretch>
            <a:fillRect/>
          </a:stretch>
        </p:blipFill>
        <p:spPr bwMode="auto">
          <a:xfrm>
            <a:off x="736600" y="4191000"/>
            <a:ext cx="3073400" cy="16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D:\JOB\Photo Record\Local Installation\General LT\Sola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295400"/>
            <a:ext cx="2819400" cy="167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5255</TotalTime>
  <Words>329</Words>
  <Application>Microsoft Office PowerPoint</Application>
  <PresentationFormat>On-screen Show (4:3)</PresentationFormat>
  <Paragraphs>108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Aspect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DarkOS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DarkUser</dc:creator>
  <cp:lastModifiedBy>PC</cp:lastModifiedBy>
  <cp:revision>500</cp:revision>
  <cp:lastPrinted>1601-01-01T00:00:00Z</cp:lastPrinted>
  <dcterms:created xsi:type="dcterms:W3CDTF">2013-09-23T02:24:56Z</dcterms:created>
  <dcterms:modified xsi:type="dcterms:W3CDTF">2015-01-27T22:15:20Z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